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1" r:id="rId3"/>
    <p:sldId id="339" r:id="rId4"/>
    <p:sldId id="323" r:id="rId5"/>
    <p:sldId id="342" r:id="rId6"/>
    <p:sldId id="346" r:id="rId7"/>
    <p:sldId id="345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182"/>
    <a:srgbClr val="109EB4"/>
    <a:srgbClr val="E6F4F6"/>
    <a:srgbClr val="C5E6EB"/>
    <a:srgbClr val="F3FAFB"/>
    <a:srgbClr val="F6FBFC"/>
    <a:srgbClr val="7F7F7F"/>
    <a:srgbClr val="67C3D0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D185-5ED3-4C5F-93C5-6844AEA01C7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FD14-CEFA-4BD0-B981-E84EA33D8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8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2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2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1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u.tomedu.ru/" TargetMode="External"/><Relationship Id="rId4" Type="http://schemas.openxmlformats.org/officeDocument/2006/relationships/hyperlink" Target="https://www.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.tomedu.ru/" TargetMode="External"/><Relationship Id="rId4" Type="http://schemas.openxmlformats.org/officeDocument/2006/relationships/hyperlink" Target="https://www.gosuslugi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is.toipkro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medu.ru/informatsionnye-sistemy-v-obrazovanii/" TargetMode="External"/><Relationship Id="rId5" Type="http://schemas.openxmlformats.org/officeDocument/2006/relationships/hyperlink" Target="https://toipkro.ru/index.php?act=departments&amp;page=36" TargetMode="External"/><Relationship Id="rId4" Type="http://schemas.openxmlformats.org/officeDocument/2006/relationships/hyperlink" Target="euslugi.tomedu.r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406" y="4310283"/>
            <a:ext cx="5328592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порядке приема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начального общего, основного общего и среднего общего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635597"/>
            <a:ext cx="5796136" cy="576064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316" y="217108"/>
            <a:ext cx="7660428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в сроках публикации распорядительного акта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 закреплении школы за микрорайоном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63526"/>
              </p:ext>
            </p:extLst>
          </p:nvPr>
        </p:nvGraphicFramePr>
        <p:xfrm>
          <a:off x="467544" y="1412776"/>
          <a:ext cx="8280920" cy="441250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85053865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633710709"/>
                    </a:ext>
                  </a:extLst>
                </a:gridCol>
              </a:tblGrid>
              <a:tr h="914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Приказ Министерства образования и науки РФ от 22 января 2014 г. № 32 (утратил силу)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Приказ Министерства просвещения РФ от 2 сентября 2020 г. № 458 (действующий)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04838"/>
                  </a:ext>
                </a:extLst>
              </a:tr>
              <a:tr h="17490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Распорядительный акт о закреплении образовательной организации за микрорайоном издавался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муниципальным</a:t>
                      </a:r>
                      <a:r>
                        <a:rPr lang="ru-RU" sz="1600" kern="1200" baseline="0" dirty="0" smtClean="0">
                          <a:effectLst/>
                        </a:rPr>
                        <a:t> органом управления образования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не позднее 1 февраля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0" kern="1200" dirty="0" smtClean="0">
                          <a:effectLst/>
                        </a:rPr>
                        <a:t>текущего года. </a:t>
                      </a:r>
                      <a:endParaRPr lang="ru-RU" sz="1600" b="0" dirty="0" smtClean="0"/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effectLst/>
                        </a:rPr>
                        <a:t>Распорядительный акт о закреплении образовательной организации за микрорайоном должен издаваться муниципальным</a:t>
                      </a:r>
                      <a:r>
                        <a:rPr lang="ru-RU" sz="1600" kern="1200" baseline="0" dirty="0" smtClean="0">
                          <a:effectLst/>
                        </a:rPr>
                        <a:t> органом управления образования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не позднее 15 марта </a:t>
                      </a:r>
                      <a:r>
                        <a:rPr lang="ru-RU" sz="1600" b="0" kern="1200" dirty="0" smtClean="0">
                          <a:effectLst/>
                        </a:rPr>
                        <a:t>текущего года.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07552"/>
                  </a:ext>
                </a:extLst>
              </a:tr>
              <a:tr h="17490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Сроки публикации распорядительного акта регламентированы не были.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Образовательная организация должна опубликовать данный акт на своем официальном сайте </a:t>
                      </a:r>
                      <a:r>
                        <a:rPr lang="ru-RU" sz="1600" b="1" kern="1200" dirty="0" smtClean="0">
                          <a:effectLst/>
                        </a:rPr>
                        <a:t>в течение 10 календарных дней</a:t>
                      </a:r>
                      <a:r>
                        <a:rPr lang="ru-RU" sz="1600" kern="1200" dirty="0" smtClean="0">
                          <a:effectLst/>
                        </a:rPr>
                        <a:t> с момента его издания.</a:t>
                      </a:r>
                      <a:endParaRPr lang="ru-RU" sz="1600" dirty="0" smtClean="0"/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2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4496"/>
            <a:ext cx="5948713" cy="93610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в сроках приема заявлений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зачисления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первый класс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93830"/>
              </p:ext>
            </p:extLst>
          </p:nvPr>
        </p:nvGraphicFramePr>
        <p:xfrm>
          <a:off x="467544" y="1378240"/>
          <a:ext cx="8280920" cy="4419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850538652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3633710709"/>
                    </a:ext>
                  </a:extLst>
                </a:gridCol>
              </a:tblGrid>
              <a:tr h="743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Приказ Министерства образования и науки РФ от 22 января 2014 г. № 32 (утратил силу)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Приказ Министерства просвещения РФ от 2 сентября 2020 г. № 458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(действующий)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04838"/>
                  </a:ext>
                </a:extLst>
              </a:tr>
              <a:tr h="967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Для детей, проживающих на закрепленной территории: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Начинался: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baseline="0" dirty="0" smtClean="0"/>
                        <a:t>не позднее 1 февраля </a:t>
                      </a:r>
                      <a:r>
                        <a:rPr lang="ru-RU" sz="1600" baseline="0" dirty="0" smtClean="0"/>
                        <a:t>текущего года.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Завершался: </a:t>
                      </a:r>
                      <a:r>
                        <a:rPr lang="ru-RU" sz="1600" b="1" baseline="0" dirty="0" smtClean="0"/>
                        <a:t>30 июня </a:t>
                      </a:r>
                      <a:r>
                        <a:rPr lang="ru-RU" sz="1600" baseline="0" dirty="0" smtClean="0"/>
                        <a:t>текущего года.</a:t>
                      </a:r>
                      <a:endParaRPr lang="ru-RU" sz="16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Зачисление в образовательную организацию производилось </a:t>
                      </a:r>
                      <a:r>
                        <a:rPr lang="ru-RU" sz="1600" b="1" dirty="0" smtClean="0"/>
                        <a:t>в течение 7 рабочих дней </a:t>
                      </a:r>
                      <a:r>
                        <a:rPr lang="ru-RU" sz="1600" kern="1200" dirty="0" smtClean="0">
                          <a:effectLst/>
                        </a:rPr>
                        <a:t>после </a:t>
                      </a:r>
                      <a:r>
                        <a:rPr lang="ru-RU" sz="1600" kern="1200" baseline="0" dirty="0" smtClean="0">
                          <a:effectLst/>
                        </a:rPr>
                        <a:t>предоставления документов</a:t>
                      </a:r>
                      <a:r>
                        <a:rPr lang="ru-RU" sz="1600" kern="1200" dirty="0" smtClean="0">
                          <a:effectLst/>
                        </a:rPr>
                        <a:t>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Для детей, проживающих на закрепленной территории:</a:t>
                      </a:r>
                    </a:p>
                    <a:p>
                      <a:pPr algn="just"/>
                      <a:r>
                        <a:rPr lang="ru-RU" sz="1600" dirty="0" smtClean="0"/>
                        <a:t>Начинается: </a:t>
                      </a:r>
                      <a:r>
                        <a:rPr lang="ru-RU" sz="1600" b="1" dirty="0" smtClean="0"/>
                        <a:t>1 апреля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текущего года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just"/>
                      <a:r>
                        <a:rPr lang="ru-RU" sz="1600" dirty="0" smtClean="0"/>
                        <a:t>Завершается: </a:t>
                      </a:r>
                      <a:r>
                        <a:rPr lang="ru-RU" sz="1600" b="1" dirty="0" smtClean="0"/>
                        <a:t>30 июня </a:t>
                      </a:r>
                      <a:r>
                        <a:rPr lang="ru-RU" sz="1600" baseline="0" dirty="0" smtClean="0"/>
                        <a:t>текущего года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just"/>
                      <a:r>
                        <a:rPr lang="ru-RU" sz="1600" dirty="0" smtClean="0"/>
                        <a:t>Руководитель ОО </a:t>
                      </a:r>
                      <a:r>
                        <a:rPr lang="ru-RU" sz="1600" kern="1200" dirty="0" smtClean="0">
                          <a:effectLst/>
                        </a:rPr>
                        <a:t>издаёт приказ о приёме на обучение</a:t>
                      </a:r>
                      <a:r>
                        <a:rPr lang="ru-RU" sz="1600" kern="1200" baseline="0" dirty="0" smtClean="0">
                          <a:effectLst/>
                        </a:rPr>
                        <a:t> ребенка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в течение 3-х рабочих дней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strike="noStrike" kern="1200" baseline="0" dirty="0" smtClean="0">
                          <a:effectLst/>
                        </a:rPr>
                        <a:t>после завершения приема заявлений</a:t>
                      </a:r>
                      <a:r>
                        <a:rPr lang="ru-RU" sz="1600" kern="1200" dirty="0" smtClean="0">
                          <a:effectLst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07552"/>
                  </a:ext>
                </a:extLst>
              </a:tr>
              <a:tr h="11903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Для детей, не проживающих на закрепленной территории:</a:t>
                      </a:r>
                    </a:p>
                    <a:p>
                      <a:pPr algn="just"/>
                      <a:r>
                        <a:rPr lang="ru-RU" sz="1600" dirty="0" smtClean="0"/>
                        <a:t>Начинался: </a:t>
                      </a:r>
                      <a:r>
                        <a:rPr lang="ru-RU" sz="1600" b="1" dirty="0" smtClean="0"/>
                        <a:t>1 июля </a:t>
                      </a:r>
                      <a:r>
                        <a:rPr lang="ru-RU" sz="1600" baseline="0" dirty="0" smtClean="0"/>
                        <a:t>текущего года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just"/>
                      <a:r>
                        <a:rPr lang="ru-RU" sz="1600" dirty="0" smtClean="0"/>
                        <a:t>Завершался: </a:t>
                      </a:r>
                      <a:r>
                        <a:rPr lang="ru-RU" sz="1600" b="1" dirty="0" smtClean="0"/>
                        <a:t>не позднее 5 сентября </a:t>
                      </a:r>
                      <a:r>
                        <a:rPr lang="ru-RU" sz="1600" baseline="0" dirty="0" smtClean="0"/>
                        <a:t>текущего года</a:t>
                      </a:r>
                      <a:r>
                        <a:rPr lang="ru-RU" sz="16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Для детей, не проживающих на закрепленной территории:</a:t>
                      </a:r>
                    </a:p>
                    <a:p>
                      <a:pPr algn="just"/>
                      <a:r>
                        <a:rPr lang="ru-RU" sz="1600" dirty="0" smtClean="0"/>
                        <a:t>Начинается: </a:t>
                      </a:r>
                      <a:r>
                        <a:rPr lang="ru-RU" sz="1600" b="1" dirty="0" smtClean="0"/>
                        <a:t>6 июля </a:t>
                      </a:r>
                      <a:r>
                        <a:rPr lang="ru-RU" sz="1600" baseline="0" dirty="0" smtClean="0"/>
                        <a:t>текущего года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Завершается: до момента заполнения свободных мест, но </a:t>
                      </a:r>
                      <a:r>
                        <a:rPr lang="ru-RU" sz="1600" b="1" dirty="0" smtClean="0"/>
                        <a:t>не позднее 5 сентября </a:t>
                      </a:r>
                      <a:r>
                        <a:rPr lang="ru-RU" sz="1600" baseline="0" dirty="0" smtClean="0"/>
                        <a:t>текущего года</a:t>
                      </a:r>
                      <a:r>
                        <a:rPr lang="ru-RU" sz="16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399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910371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*прием электронных заявлений начнется 01.04.2021г. в 9:00 по томскому времени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в порядке подачи документов для зачисления в образовательную организацию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8013"/>
              </p:ext>
            </p:extLst>
          </p:nvPr>
        </p:nvGraphicFramePr>
        <p:xfrm>
          <a:off x="467544" y="1412776"/>
          <a:ext cx="7704856" cy="40843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85053865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633710709"/>
                    </a:ext>
                  </a:extLst>
                </a:gridCol>
              </a:tblGrid>
              <a:tr h="743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Приказ Министерства образования и науки РФ от 22 января 2014 г. № 32 (утратил силу)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Приказ Министерства просвещения РФ от 2 сентября 2020 г. № 458 (действующий)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04838"/>
                  </a:ext>
                </a:extLst>
              </a:tr>
              <a:tr h="967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Подача документов о приеме в школу была возможна: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Лично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В форме электронного документа</a:t>
                      </a:r>
                      <a:r>
                        <a:rPr lang="ru-RU" sz="1600" baseline="0" dirty="0" smtClean="0"/>
                        <a:t> с использованием сети «Интернет»</a:t>
                      </a:r>
                      <a:endParaRPr lang="ru-RU" sz="1600" dirty="0" smtClean="0"/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Подача документов о приеме в школу возможна: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С помощью сервиса ЕПГУ (</a:t>
                      </a:r>
                      <a:r>
                        <a:rPr lang="ru-RU" sz="1600" u="sng" kern="1200" dirty="0" smtClean="0">
                          <a:effectLst/>
                          <a:hlinkClick r:id="rId4"/>
                        </a:rPr>
                        <a:t>https://www.gosuslugi.ru/</a:t>
                      </a:r>
                      <a:r>
                        <a:rPr lang="ru-RU" sz="1600" dirty="0" smtClean="0"/>
                        <a:t>), либо </a:t>
                      </a:r>
                      <a:r>
                        <a:rPr lang="ru-RU" sz="1600" kern="1200" dirty="0" smtClean="0">
                          <a:effectLst/>
                        </a:rPr>
                        <a:t>Портала образовательных услуг Томской области(</a:t>
                      </a:r>
                      <a:r>
                        <a:rPr lang="ru-RU" sz="1600" u="sng" kern="1200" dirty="0" smtClean="0">
                          <a:effectLst/>
                          <a:hlinkClick r:id="rId5"/>
                        </a:rPr>
                        <a:t>https://eu.tomedu.ru/</a:t>
                      </a:r>
                      <a:r>
                        <a:rPr lang="ru-RU" sz="1600" kern="1200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Лично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Посредством электронной почты,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либо официального сайта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образовательной организации*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Посредством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заказного письма с уведомлением о вручении*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075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293096"/>
            <a:ext cx="487272" cy="43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72" l="0" r="99000">
                        <a14:foregroundMark x1="51000" y1="44361" x2="51000" y2="44361"/>
                        <a14:foregroundMark x1="49667" y1="76692" x2="49667" y2="76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09336"/>
            <a:ext cx="487272" cy="432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6108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*заявления обрабатываются в течение </a:t>
            </a:r>
            <a:r>
              <a:rPr lang="ru-RU" sz="1600" b="1" dirty="0" smtClean="0">
                <a:solidFill>
                  <a:srgbClr val="FF0000"/>
                </a:solidFill>
              </a:rPr>
              <a:t>48 часов</a:t>
            </a:r>
            <a:r>
              <a:rPr lang="ru-RU" sz="1600" dirty="0" smtClean="0">
                <a:solidFill>
                  <a:srgbClr val="FF0000"/>
                </a:solidFill>
              </a:rPr>
              <a:t> с момента поступления, временем регистрации заявления в очереди считается время фактической обработки заявления оператором школы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общеобразовательных организаций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71252"/>
              </p:ext>
            </p:extLst>
          </p:nvPr>
        </p:nvGraphicFramePr>
        <p:xfrm>
          <a:off x="539552" y="1484784"/>
          <a:ext cx="8208912" cy="4511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44630471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Организовать работу по приведению локальных актов общеобразовательных организаций в соответствие с новыми требованиями.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2492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</a:t>
                      </a:r>
                      <a:r>
                        <a:rPr lang="ru-RU" sz="1700" baseline="0" dirty="0" smtClean="0"/>
                        <a:t> локальных актах </a:t>
                      </a:r>
                      <a:r>
                        <a:rPr lang="ru-RU" sz="1700" kern="1200" dirty="0" smtClean="0">
                          <a:effectLst/>
                        </a:rPr>
                        <a:t>общеобразовательных организаций обязательно прописать время и порядок обработки заявлений, в том числе время регистрации заявления в очереди в зависимости от способа их получения.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0248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3. Предусмотреть</a:t>
                      </a:r>
                      <a:r>
                        <a:rPr lang="ru-RU" sz="1700" baseline="0" dirty="0" smtClean="0"/>
                        <a:t> в локальных актах </a:t>
                      </a:r>
                      <a:r>
                        <a:rPr lang="ru-RU" sz="1700" kern="1200" dirty="0" smtClean="0">
                          <a:effectLst/>
                        </a:rPr>
                        <a:t>общеобразовательных организаций </a:t>
                      </a:r>
                      <a:r>
                        <a:rPr lang="ru-RU" sz="1700" baseline="0" dirty="0" smtClean="0"/>
                        <a:t> следующие способы приема </a:t>
                      </a:r>
                      <a:r>
                        <a:rPr lang="ru-RU" sz="1700" kern="1200" baseline="0" dirty="0" smtClean="0">
                          <a:effectLst/>
                        </a:rPr>
                        <a:t>заявлений на запись в первый класс: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baseline="0" dirty="0" smtClean="0">
                          <a:effectLst/>
                        </a:rPr>
                        <a:t>Посредством Единого портала государственных услуг (</a:t>
                      </a:r>
                      <a:r>
                        <a:rPr lang="ru-RU" sz="1700" u="sng" kern="1200" dirty="0" smtClean="0">
                          <a:effectLst/>
                          <a:hlinkClick r:id="rId4"/>
                        </a:rPr>
                        <a:t>https://www.gosuslugi.ru/</a:t>
                      </a:r>
                      <a:r>
                        <a:rPr lang="ru-RU" sz="1700" kern="1200" baseline="0" dirty="0" smtClean="0">
                          <a:effectLst/>
                        </a:rPr>
                        <a:t>);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baseline="0" dirty="0" smtClean="0">
                          <a:effectLst/>
                        </a:rPr>
                        <a:t>Посредством  </a:t>
                      </a:r>
                      <a:r>
                        <a:rPr lang="ru-RU" sz="1700" kern="1200" dirty="0" smtClean="0">
                          <a:effectLst/>
                        </a:rPr>
                        <a:t>Портала образовательных услуг Томской области (</a:t>
                      </a:r>
                      <a:r>
                        <a:rPr lang="ru-RU" sz="1700" u="sng" kern="1200" dirty="0" smtClean="0">
                          <a:effectLst/>
                          <a:hlinkClick r:id="rId5"/>
                        </a:rPr>
                        <a:t>https://eu.tomedu.ru/</a:t>
                      </a:r>
                      <a:r>
                        <a:rPr lang="ru-RU" sz="1700" kern="1200" dirty="0" smtClean="0">
                          <a:effectLst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А</a:t>
                      </a:r>
                      <a:r>
                        <a:rPr lang="ru-RU" sz="1700" kern="1200" baseline="0" dirty="0" smtClean="0">
                          <a:effectLst/>
                        </a:rPr>
                        <a:t> также р</a:t>
                      </a:r>
                      <a:r>
                        <a:rPr lang="ru-RU" sz="1700" dirty="0" smtClean="0"/>
                        <a:t>азместить на официальных сайтах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kern="1200" dirty="0" smtClean="0">
                          <a:effectLst/>
                        </a:rPr>
                        <a:t>общеобразовательных организаций сведения</a:t>
                      </a:r>
                      <a:r>
                        <a:rPr lang="ru-RU" sz="1700" kern="1200" baseline="0" dirty="0" smtClean="0">
                          <a:effectLst/>
                        </a:rPr>
                        <a:t> о возможности подачи заявлений на запись в первый класс через вышеуказанные сайты.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94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4. Учесть </a:t>
                      </a:r>
                      <a:r>
                        <a:rPr lang="ru-RU" sz="1700" kern="1200" dirty="0" smtClean="0">
                          <a:effectLst/>
                        </a:rPr>
                        <a:t>необходимость обработки заявлений, поданных в электронном виде, в течение </a:t>
                      </a:r>
                      <a:r>
                        <a:rPr lang="ru-RU" sz="1700" b="1" kern="1200" dirty="0" smtClean="0">
                          <a:effectLst/>
                        </a:rPr>
                        <a:t>5-ти рабочих дней </a:t>
                      </a:r>
                      <a:r>
                        <a:rPr lang="ru-RU" sz="1700" kern="1200" dirty="0" smtClean="0">
                          <a:effectLst/>
                        </a:rPr>
                        <a:t>с момента поступления заявления в АИС «Е-услуги. Образование».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8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5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39" y="116632"/>
            <a:ext cx="7200800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обработки электронных заявлений на зачисление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58463"/>
              </p:ext>
            </p:extLst>
          </p:nvPr>
        </p:nvGraphicFramePr>
        <p:xfrm>
          <a:off x="611560" y="1484784"/>
          <a:ext cx="8136904" cy="455519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44630471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Системой обработки электронных заявлений на зачисление на территории Томской области является АИС «Е-услуги. Образование» - </a:t>
                      </a: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effectLst/>
                          <a:hlinkClick r:id="rId4" action="ppaction://hlinkfile"/>
                        </a:rPr>
                        <a:t>euslugi.tomedu.ru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24927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2. Информация об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АИС «Е-услуги. Образование» размещена: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азделе «Отдел сопровождения информационных систем в сфере образования» официального сайта ТОИПКРО по ссылке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https://toipkro.ru/index.php?act=departments&amp;page=36</a:t>
                      </a:r>
                      <a:endParaRPr lang="ru-RU" sz="17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разделе «Информационные системы» на Томском образовательном портале «Электронное и дистанционное обучение»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7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http://tomedu.ru/informatsionnye-sistemy-v-obrazovanii/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94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3. 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вопросам работы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АИС «Е-услуги. Образование» необходимо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обращаться к специалисту по учебно-методической работе Отдела сопровождения информационных систем в сфере образования ТОИПКРО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Антроповой Екатерине Ивановне: тел. 8 (3822) 90-20-67, 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is.toipkro@gmail.com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8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437112"/>
            <a:ext cx="5328592" cy="129614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35682</TotalTime>
  <Words>740</Words>
  <Application>Microsoft Office PowerPoint</Application>
  <PresentationFormat>Экран (4:3)</PresentationFormat>
  <Paragraphs>69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Изменения в порядке приема на обучение по образовательным программам начального общего, основного общего и среднего общего образования</vt:lpstr>
      <vt:lpstr>Основные изменения в сроках публикации распорядительного акта о закреплении школы за микрорайоном</vt:lpstr>
      <vt:lpstr>Основные изменения  в сроках приема заявлений для зачисления в первый класс</vt:lpstr>
      <vt:lpstr>Основные изменения в порядке подачи документов для зачисления в образовательную организацию</vt:lpstr>
      <vt:lpstr>Рекомендации для общеобразовательных организаций </vt:lpstr>
      <vt:lpstr>Система обработки электронных заявлений на зачисление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Екатерина Антропова</cp:lastModifiedBy>
  <cp:revision>433</cp:revision>
  <cp:lastPrinted>2019-10-22T09:46:46Z</cp:lastPrinted>
  <dcterms:created xsi:type="dcterms:W3CDTF">2015-08-07T17:34:38Z</dcterms:created>
  <dcterms:modified xsi:type="dcterms:W3CDTF">2021-03-10T02:16:37Z</dcterms:modified>
</cp:coreProperties>
</file>